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71" r:id="rId15"/>
    <p:sldId id="272" r:id="rId16"/>
    <p:sldId id="273" r:id="rId17"/>
    <p:sldId id="267" r:id="rId18"/>
    <p:sldId id="26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58DB8-903E-49B4-88BD-3C5B0B5A935B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977CE-AF4B-4E36-883E-88F30EC7D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0129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977CE-AF4B-4E36-883E-88F30EC7D99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295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BCD2-B7CA-4CB5-98D6-19F2F36A7C8B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F0BF41-B5F6-4F5C-A8BC-A2FB2A43D4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BCD2-B7CA-4CB5-98D6-19F2F36A7C8B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BF41-B5F6-4F5C-A8BC-A2FB2A43D4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BCD2-B7CA-4CB5-98D6-19F2F36A7C8B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BF41-B5F6-4F5C-A8BC-A2FB2A43D4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BCD2-B7CA-4CB5-98D6-19F2F36A7C8B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BF41-B5F6-4F5C-A8BC-A2FB2A43D4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BCD2-B7CA-4CB5-98D6-19F2F36A7C8B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F0BF41-B5F6-4F5C-A8BC-A2FB2A43D4A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BCD2-B7CA-4CB5-98D6-19F2F36A7C8B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BF41-B5F6-4F5C-A8BC-A2FB2A43D4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BCD2-B7CA-4CB5-98D6-19F2F36A7C8B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BF41-B5F6-4F5C-A8BC-A2FB2A43D4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BCD2-B7CA-4CB5-98D6-19F2F36A7C8B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BF41-B5F6-4F5C-A8BC-A2FB2A43D4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BCD2-B7CA-4CB5-98D6-19F2F36A7C8B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BF41-B5F6-4F5C-A8BC-A2FB2A43D4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BCD2-B7CA-4CB5-98D6-19F2F36A7C8B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BF41-B5F6-4F5C-A8BC-A2FB2A43D4A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BCD2-B7CA-4CB5-98D6-19F2F36A7C8B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F0BF41-B5F6-4F5C-A8BC-A2FB2A43D4A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CE3BCD2-B7CA-4CB5-98D6-19F2F36A7C8B}" type="datetimeFigureOut">
              <a:rPr lang="cs-CZ" smtClean="0"/>
              <a:t>30.8.2016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DF0BF41-B5F6-4F5C-A8BC-A2FB2A43D4A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Project ELIZA LR1307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Mustweek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 smtClean="0"/>
          </a:p>
          <a:p>
            <a:r>
              <a:rPr lang="cs-CZ" dirty="0" smtClean="0"/>
              <a:t>August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795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HISTORY OF </a:t>
            </a:r>
            <a:r>
              <a:rPr lang="cs-CZ" dirty="0" smtClean="0"/>
              <a:t>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Art Index </a:t>
            </a:r>
            <a:r>
              <a:rPr lang="cs-CZ" u="sng" dirty="0" err="1" smtClean="0"/>
              <a:t>Retrospective</a:t>
            </a:r>
            <a:r>
              <a:rPr lang="cs-CZ" u="sng" dirty="0" smtClean="0"/>
              <a:t>: </a:t>
            </a:r>
            <a:r>
              <a:rPr lang="en-US" dirty="0"/>
              <a:t>bibliographic database containing bibliographic data from more than 390 art periodicals between 1929 and </a:t>
            </a:r>
            <a:r>
              <a:rPr lang="en-US" dirty="0" smtClean="0"/>
              <a:t>1984</a:t>
            </a:r>
            <a:endParaRPr lang="cs-CZ" dirty="0"/>
          </a:p>
          <a:p>
            <a:r>
              <a:rPr lang="cs-CZ" u="sng" dirty="0" smtClean="0"/>
              <a:t>Art Source: </a:t>
            </a:r>
            <a:r>
              <a:rPr lang="en-US" dirty="0"/>
              <a:t>full-text source for the area of art and </a:t>
            </a:r>
            <a:r>
              <a:rPr lang="en-US" dirty="0" smtClean="0"/>
              <a:t>architecture</a:t>
            </a:r>
            <a:endParaRPr lang="cs-CZ" dirty="0" smtClean="0"/>
          </a:p>
          <a:p>
            <a:r>
              <a:rPr lang="cs-CZ" u="sng" dirty="0" smtClean="0"/>
              <a:t>Oxford </a:t>
            </a:r>
            <a:r>
              <a:rPr lang="cs-CZ" u="sng" dirty="0"/>
              <a:t>Art </a:t>
            </a:r>
            <a:r>
              <a:rPr lang="cs-CZ" u="sng" dirty="0" smtClean="0"/>
              <a:t>Online: </a:t>
            </a:r>
            <a:r>
              <a:rPr lang="en-US" dirty="0"/>
              <a:t>collection of </a:t>
            </a:r>
            <a:r>
              <a:rPr lang="en-US" dirty="0" err="1"/>
              <a:t>encyclopaedias</a:t>
            </a:r>
            <a:r>
              <a:rPr lang="en-US" dirty="0"/>
              <a:t> and online resources in the area of </a:t>
            </a:r>
            <a:r>
              <a:rPr lang="en-US" dirty="0" smtClean="0"/>
              <a:t>art</a:t>
            </a:r>
            <a:endParaRPr lang="cs-CZ" dirty="0" smtClean="0"/>
          </a:p>
          <a:p>
            <a:r>
              <a:rPr lang="cs-CZ" u="sng" dirty="0" smtClean="0"/>
              <a:t>Art </a:t>
            </a:r>
            <a:r>
              <a:rPr lang="cs-CZ" u="sng" dirty="0"/>
              <a:t>and Design </a:t>
            </a:r>
            <a:r>
              <a:rPr lang="cs-CZ" u="sng" dirty="0" err="1"/>
              <a:t>Coll</a:t>
            </a:r>
            <a:r>
              <a:rPr lang="cs-CZ" u="sng" dirty="0" smtClean="0"/>
              <a:t>.: </a:t>
            </a:r>
            <a:r>
              <a:rPr lang="cs-CZ" dirty="0" err="1" smtClean="0"/>
              <a:t>abstracts</a:t>
            </a:r>
            <a:r>
              <a:rPr lang="cs-CZ" dirty="0" smtClean="0"/>
              <a:t> and </a:t>
            </a:r>
            <a:r>
              <a:rPr lang="cs-CZ" dirty="0" err="1" smtClean="0"/>
              <a:t>bibliographic</a:t>
            </a:r>
            <a:r>
              <a:rPr lang="cs-CZ" dirty="0" smtClean="0"/>
              <a:t> </a:t>
            </a:r>
            <a:r>
              <a:rPr lang="cs-CZ" dirty="0" err="1" smtClean="0"/>
              <a:t>databases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area </a:t>
            </a:r>
            <a:r>
              <a:rPr lang="cs-CZ" dirty="0" err="1" smtClean="0"/>
              <a:t>of</a:t>
            </a:r>
            <a:r>
              <a:rPr lang="cs-CZ" dirty="0" smtClean="0"/>
              <a:t> art and </a:t>
            </a:r>
            <a:r>
              <a:rPr lang="cs-CZ" dirty="0" err="1" smtClean="0"/>
              <a:t>architecture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62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CLASSICAL AND RELIGIOUS </a:t>
            </a:r>
            <a:r>
              <a:rPr lang="cs-CZ" dirty="0" smtClean="0"/>
              <a:t>STUDIES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err="1" smtClean="0"/>
              <a:t>Brepolis</a:t>
            </a:r>
            <a:r>
              <a:rPr lang="cs-CZ" u="sng" dirty="0" smtClean="0"/>
              <a:t> Latin </a:t>
            </a:r>
            <a:r>
              <a:rPr lang="cs-CZ" u="sng" dirty="0" err="1" smtClean="0"/>
              <a:t>Complete</a:t>
            </a:r>
            <a:r>
              <a:rPr lang="cs-CZ" u="sng" dirty="0" smtClean="0"/>
              <a:t>, ATLA </a:t>
            </a:r>
            <a:r>
              <a:rPr lang="cs-CZ" u="sng" dirty="0" err="1" smtClean="0"/>
              <a:t>with</a:t>
            </a:r>
            <a:r>
              <a:rPr lang="cs-CZ" u="sng" dirty="0" smtClean="0"/>
              <a:t> ATLA </a:t>
            </a:r>
            <a:r>
              <a:rPr lang="cs-CZ" u="sng" dirty="0" err="1" smtClean="0"/>
              <a:t>Serials</a:t>
            </a:r>
            <a:r>
              <a:rPr lang="cs-CZ" u="sng" dirty="0" smtClean="0"/>
              <a:t>, Thesaurus Linguae </a:t>
            </a:r>
            <a:r>
              <a:rPr lang="cs-CZ" u="sng" dirty="0" err="1" smtClean="0"/>
              <a:t>Graecae</a:t>
            </a:r>
            <a:r>
              <a:rPr lang="cs-CZ" u="sng" dirty="0" smtClean="0"/>
              <a:t>, </a:t>
            </a:r>
            <a:r>
              <a:rPr lang="cs-CZ" u="sng" dirty="0" err="1"/>
              <a:t>L‘Année</a:t>
            </a:r>
            <a:r>
              <a:rPr lang="cs-CZ" u="sng" dirty="0"/>
              <a:t> </a:t>
            </a:r>
            <a:r>
              <a:rPr lang="cs-CZ" u="sng" dirty="0" err="1"/>
              <a:t>Philologique</a:t>
            </a:r>
            <a:r>
              <a:rPr lang="cs-CZ" u="sng" dirty="0"/>
              <a:t>, </a:t>
            </a:r>
            <a:r>
              <a:rPr lang="cs-CZ" u="sng" dirty="0" err="1" smtClean="0"/>
              <a:t>Hellenic</a:t>
            </a:r>
            <a:r>
              <a:rPr lang="cs-CZ" u="sng" dirty="0" smtClean="0"/>
              <a:t> </a:t>
            </a:r>
            <a:r>
              <a:rPr lang="cs-CZ" u="sng" dirty="0" err="1" smtClean="0"/>
              <a:t>National</a:t>
            </a:r>
            <a:r>
              <a:rPr lang="cs-CZ" u="sng" dirty="0" smtClean="0"/>
              <a:t> Corpus</a:t>
            </a:r>
          </a:p>
          <a:p>
            <a:r>
              <a:rPr lang="cs-CZ" dirty="0" err="1" smtClean="0"/>
              <a:t>Unique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Latin </a:t>
            </a:r>
            <a:r>
              <a:rPr lang="cs-CZ" dirty="0" err="1" smtClean="0"/>
              <a:t>texts</a:t>
            </a:r>
            <a:r>
              <a:rPr lang="cs-CZ" dirty="0" smtClean="0"/>
              <a:t>, </a:t>
            </a:r>
            <a:r>
              <a:rPr lang="cs-CZ" dirty="0" err="1" smtClean="0"/>
              <a:t>Teological</a:t>
            </a:r>
            <a:r>
              <a:rPr lang="cs-CZ" dirty="0" smtClean="0"/>
              <a:t> and </a:t>
            </a:r>
            <a:r>
              <a:rPr lang="cs-CZ" dirty="0" err="1" smtClean="0"/>
              <a:t>Religious</a:t>
            </a:r>
            <a:r>
              <a:rPr lang="cs-CZ" dirty="0" smtClean="0"/>
              <a:t> full-</a:t>
            </a:r>
            <a:r>
              <a:rPr lang="cs-CZ" dirty="0" err="1" smtClean="0"/>
              <a:t>texts</a:t>
            </a:r>
            <a:r>
              <a:rPr lang="cs-CZ" dirty="0" smtClean="0"/>
              <a:t>, </a:t>
            </a:r>
            <a:r>
              <a:rPr lang="cs-CZ" dirty="0" err="1" smtClean="0"/>
              <a:t>Ancient</a:t>
            </a:r>
            <a:r>
              <a:rPr lang="cs-CZ" dirty="0" smtClean="0"/>
              <a:t> and </a:t>
            </a:r>
            <a:r>
              <a:rPr lang="cs-CZ" dirty="0" err="1" smtClean="0"/>
              <a:t>Byzantine</a:t>
            </a:r>
            <a:r>
              <a:rPr lang="cs-CZ" dirty="0" smtClean="0"/>
              <a:t> </a:t>
            </a:r>
            <a:r>
              <a:rPr lang="cs-CZ" dirty="0" err="1"/>
              <a:t>literary</a:t>
            </a:r>
            <a:r>
              <a:rPr lang="cs-CZ" dirty="0"/>
              <a:t> </a:t>
            </a:r>
            <a:r>
              <a:rPr lang="cs-CZ" dirty="0" err="1" smtClean="0"/>
              <a:t>works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language</a:t>
            </a:r>
            <a:r>
              <a:rPr lang="cs-CZ" dirty="0" smtClean="0"/>
              <a:t> corpus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modern</a:t>
            </a:r>
            <a:r>
              <a:rPr lang="cs-CZ" dirty="0" smtClean="0"/>
              <a:t> </a:t>
            </a:r>
            <a:r>
              <a:rPr lang="cs-CZ" dirty="0" err="1" smtClean="0"/>
              <a:t>Greek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They</a:t>
            </a:r>
            <a:r>
              <a:rPr lang="cs-CZ" dirty="0" smtClean="0"/>
              <a:t> are </a:t>
            </a:r>
            <a:r>
              <a:rPr lang="cs-CZ" dirty="0" err="1" smtClean="0"/>
              <a:t>available</a:t>
            </a:r>
            <a:r>
              <a:rPr lang="cs-CZ" dirty="0" smtClean="0"/>
              <a:t> via </a:t>
            </a:r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site</a:t>
            </a:r>
            <a:r>
              <a:rPr lang="cs-CZ" dirty="0" smtClean="0"/>
              <a:t> </a:t>
            </a:r>
            <a:r>
              <a:rPr lang="cs-CZ" dirty="0" err="1" smtClean="0"/>
              <a:t>maintained</a:t>
            </a:r>
            <a:r>
              <a:rPr lang="cs-CZ" dirty="0" smtClean="0"/>
              <a:t> by Department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Classical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Faculty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Arts</a:t>
            </a:r>
            <a:r>
              <a:rPr lang="cs-CZ" dirty="0"/>
              <a:t> </a:t>
            </a:r>
            <a:r>
              <a:rPr lang="cs-CZ" dirty="0" smtClean="0"/>
              <a:t>and Institute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Computer</a:t>
            </a:r>
            <a:r>
              <a:rPr lang="cs-CZ" dirty="0" smtClean="0"/>
              <a:t> Science.</a:t>
            </a:r>
          </a:p>
        </p:txBody>
      </p:sp>
    </p:spTree>
    <p:extLst>
      <p:ext uri="{BB962C8B-B14F-4D97-AF65-F5344CB8AC3E}">
        <p14:creationId xmlns:p14="http://schemas.microsoft.com/office/powerpoint/2010/main" val="29622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99176" cy="1371600"/>
          </a:xfrm>
        </p:spPr>
        <p:txBody>
          <a:bodyPr/>
          <a:lstStyle/>
          <a:p>
            <a:r>
              <a:rPr lang="cs-CZ" dirty="0" smtClean="0"/>
              <a:t>Access to e-</a:t>
            </a:r>
            <a:r>
              <a:rPr lang="cs-CZ" dirty="0" err="1" smtClean="0"/>
              <a:t>resources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…</a:t>
            </a:r>
            <a:r>
              <a:rPr lang="cs-CZ" dirty="0" err="1" smtClean="0"/>
              <a:t>depends</a:t>
            </a:r>
            <a:r>
              <a:rPr lang="cs-CZ" dirty="0" smtClean="0"/>
              <a:t> on </a:t>
            </a:r>
            <a:r>
              <a:rPr lang="cs-CZ" dirty="0" err="1" smtClean="0"/>
              <a:t>institution</a:t>
            </a:r>
            <a:endParaRPr lang="cs-CZ" dirty="0"/>
          </a:p>
          <a:p>
            <a:endParaRPr lang="cs-CZ" dirty="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919132"/>
              </p:ext>
            </p:extLst>
          </p:nvPr>
        </p:nvGraphicFramePr>
        <p:xfrm>
          <a:off x="539555" y="1556787"/>
          <a:ext cx="7808354" cy="4589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7606"/>
                <a:gridCol w="345129"/>
                <a:gridCol w="346691"/>
                <a:gridCol w="346691"/>
                <a:gridCol w="345129"/>
                <a:gridCol w="346691"/>
                <a:gridCol w="346691"/>
                <a:gridCol w="346691"/>
                <a:gridCol w="345129"/>
                <a:gridCol w="346691"/>
                <a:gridCol w="346691"/>
                <a:gridCol w="346691"/>
                <a:gridCol w="477871"/>
                <a:gridCol w="346691"/>
                <a:gridCol w="346691"/>
                <a:gridCol w="346691"/>
                <a:gridCol w="345129"/>
                <a:gridCol w="346691"/>
                <a:gridCol w="477871"/>
                <a:gridCol w="334198"/>
              </a:tblGrid>
              <a:tr h="1568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Dostupnost zdrojů</a:t>
                      </a:r>
                      <a:r>
                        <a:rPr lang="cs-CZ" sz="900">
                          <a:effectLst/>
                        </a:rPr>
                        <a:t/>
                      </a:r>
                      <a:br>
                        <a:rPr lang="cs-CZ" sz="900">
                          <a:effectLst/>
                        </a:rPr>
                      </a:br>
                      <a:r>
                        <a:rPr lang="cs-CZ" sz="900">
                          <a:effectLst/>
                        </a:rPr>
                        <a:t>na zúčast­něných institucích</a:t>
                      </a:r>
                      <a:endParaRPr lang="cs-CZ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 Literature Online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 Literature Recource Center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 Brepolis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 ALTA + ATLAS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 Thesaurus Linguae Graecae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 L´Année Philologique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 National Hellenic Corpus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 Art Index Retrospective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 Art Source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 Oxford Art Online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 Art and Design Collection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 Film and Television Literature     </a:t>
                      </a:r>
                      <a:br>
                        <a:rPr lang="cs-CZ" sz="700">
                          <a:effectLst/>
                        </a:rPr>
                      </a:br>
                      <a:r>
                        <a:rPr lang="cs-CZ" sz="700">
                          <a:effectLst/>
                        </a:rPr>
                        <a:t> Index With Full Text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 Film Indexes Online + FIAF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 Hein OnLine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 Oxford Journal Law/Archive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 Westlaw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 Beck OnLine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 International</a:t>
                      </a:r>
                      <a:br>
                        <a:rPr lang="cs-CZ" sz="700">
                          <a:effectLst/>
                        </a:rPr>
                      </a:br>
                      <a:r>
                        <a:rPr lang="cs-CZ" sz="700">
                          <a:effectLst/>
                        </a:rPr>
                        <a:t> Encyclopedia of Law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 Kluwer Law Journals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vert="vert270" anchor="ctr"/>
                </a:tc>
              </a:tr>
              <a:tr h="143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MU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</a:tr>
              <a:tr h="143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NFA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</a:tr>
              <a:tr h="143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AMU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</a:tr>
              <a:tr h="143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UK-FF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</a:tr>
              <a:tr h="143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UK-PDF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</a:tr>
              <a:tr h="143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UK-HTF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</a:tr>
              <a:tr h="143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UK-KTF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</a:tr>
              <a:tr h="143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UK-ETF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</a:tr>
              <a:tr h="143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UK-PRF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</a:tr>
              <a:tr h="143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UPOL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</a:tr>
              <a:tr h="143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UTB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</a:tr>
              <a:tr h="143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MKP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</a:tr>
              <a:tr h="143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JČU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</a:tr>
              <a:tr h="143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NKP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</a:tr>
              <a:tr h="143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SLU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</a:tr>
              <a:tr h="143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UJEP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</a:tr>
              <a:tr h="143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UPCE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</a:tr>
              <a:tr h="143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UHK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</a:tr>
              <a:tr h="143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FÚ AV ČR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</a:tr>
              <a:tr h="143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ÚDU AV ČR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</a:tr>
              <a:tr h="143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NGP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13" marR="6221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5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99176" cy="1371600"/>
          </a:xfrm>
        </p:spPr>
        <p:txBody>
          <a:bodyPr/>
          <a:lstStyle/>
          <a:p>
            <a:r>
              <a:rPr lang="cs-CZ" dirty="0" smtClean="0"/>
              <a:t>Access to e-</a:t>
            </a:r>
            <a:r>
              <a:rPr lang="cs-CZ" dirty="0" err="1" smtClean="0"/>
              <a:t>resources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…</a:t>
            </a:r>
            <a:r>
              <a:rPr lang="cs-CZ" sz="1600" dirty="0" err="1" smtClean="0"/>
              <a:t>well</a:t>
            </a:r>
            <a:r>
              <a:rPr lang="cs-CZ" sz="1600" dirty="0" smtClean="0"/>
              <a:t> </a:t>
            </a:r>
            <a:r>
              <a:rPr lang="cs-CZ" sz="1600" dirty="0" err="1" smtClean="0"/>
              <a:t>known</a:t>
            </a:r>
            <a:r>
              <a:rPr lang="cs-CZ" sz="1600" dirty="0" smtClean="0"/>
              <a:t> </a:t>
            </a:r>
            <a:r>
              <a:rPr lang="cs-CZ" sz="1600" dirty="0" err="1" smtClean="0"/>
              <a:t>platform</a:t>
            </a:r>
            <a:r>
              <a:rPr lang="cs-CZ" sz="1600" dirty="0" smtClean="0"/>
              <a:t> vs. </a:t>
            </a:r>
            <a:r>
              <a:rPr lang="cs-CZ" sz="1600" dirty="0" err="1" smtClean="0"/>
              <a:t>unknown</a:t>
            </a:r>
            <a:r>
              <a:rPr lang="cs-CZ" sz="1600" dirty="0" smtClean="0"/>
              <a:t> interface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060848"/>
            <a:ext cx="5843134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00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27168" cy="1371600"/>
          </a:xfrm>
        </p:spPr>
        <p:txBody>
          <a:bodyPr/>
          <a:lstStyle/>
          <a:p>
            <a:r>
              <a:rPr lang="cs-CZ" dirty="0"/>
              <a:t>Access to e-</a:t>
            </a:r>
            <a:r>
              <a:rPr lang="cs-CZ" dirty="0" err="1"/>
              <a:t>resources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72816"/>
            <a:ext cx="7560840" cy="4297829"/>
          </a:xfrm>
        </p:spPr>
      </p:pic>
    </p:spTree>
    <p:extLst>
      <p:ext uri="{BB962C8B-B14F-4D97-AF65-F5344CB8AC3E}">
        <p14:creationId xmlns:p14="http://schemas.microsoft.com/office/powerpoint/2010/main" val="169197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371600"/>
          </a:xfrm>
        </p:spPr>
        <p:txBody>
          <a:bodyPr/>
          <a:lstStyle/>
          <a:p>
            <a:r>
              <a:rPr lang="cs-CZ" dirty="0"/>
              <a:t>Access to e-</a:t>
            </a:r>
            <a:r>
              <a:rPr lang="cs-CZ" dirty="0" err="1"/>
              <a:t>resources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28800"/>
            <a:ext cx="6336704" cy="4794035"/>
          </a:xfrm>
        </p:spPr>
      </p:pic>
    </p:spTree>
    <p:extLst>
      <p:ext uri="{BB962C8B-B14F-4D97-AF65-F5344CB8AC3E}">
        <p14:creationId xmlns:p14="http://schemas.microsoft.com/office/powerpoint/2010/main" val="173665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27168" cy="1371600"/>
          </a:xfrm>
        </p:spPr>
        <p:txBody>
          <a:bodyPr/>
          <a:lstStyle/>
          <a:p>
            <a:r>
              <a:rPr lang="cs-CZ" dirty="0"/>
              <a:t>Access to e-</a:t>
            </a:r>
            <a:r>
              <a:rPr lang="cs-CZ" dirty="0" err="1"/>
              <a:t>resources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311" y="1752600"/>
            <a:ext cx="6563777" cy="4373563"/>
          </a:xfrm>
        </p:spPr>
      </p:pic>
    </p:spTree>
    <p:extLst>
      <p:ext uri="{BB962C8B-B14F-4D97-AF65-F5344CB8AC3E}">
        <p14:creationId xmlns:p14="http://schemas.microsoft.com/office/powerpoint/2010/main" val="350147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else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…</a:t>
            </a:r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courses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…</a:t>
            </a:r>
            <a:r>
              <a:rPr lang="cs-CZ" dirty="0" err="1" smtClean="0"/>
              <a:t>advertising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…interim (</a:t>
            </a:r>
            <a:r>
              <a:rPr lang="cs-CZ" dirty="0" err="1" smtClean="0"/>
              <a:t>periodic</a:t>
            </a:r>
            <a:r>
              <a:rPr lang="cs-CZ" dirty="0" smtClean="0"/>
              <a:t>) </a:t>
            </a:r>
            <a:r>
              <a:rPr lang="cs-CZ" dirty="0" err="1" smtClean="0"/>
              <a:t>reports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…</a:t>
            </a:r>
            <a:r>
              <a:rPr lang="cs-CZ" dirty="0" err="1" smtClean="0"/>
              <a:t>statistics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…my role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smtClean="0"/>
              <a:t>project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43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…</a:t>
            </a:r>
            <a:r>
              <a:rPr lang="cs-CZ" dirty="0" err="1" smtClean="0"/>
              <a:t>project</a:t>
            </a:r>
            <a:r>
              <a:rPr lang="cs-CZ" dirty="0" smtClean="0"/>
              <a:t> ELIZA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LR </a:t>
            </a:r>
            <a:r>
              <a:rPr lang="cs-CZ" dirty="0" err="1" smtClean="0"/>
              <a:t>programme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ME </a:t>
            </a:r>
            <a:r>
              <a:rPr lang="cs-CZ" dirty="0" err="1" smtClean="0"/>
              <a:t>ends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year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…Czech E-lib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 smtClean="0"/>
              <a:t>.</a:t>
            </a:r>
          </a:p>
          <a:p>
            <a:r>
              <a:rPr lang="cs-CZ" b="0" dirty="0" smtClean="0"/>
              <a:t>zagorova@phil.muni.cz, Office </a:t>
            </a:r>
            <a:r>
              <a:rPr lang="cs-CZ" b="0" dirty="0" err="1" smtClean="0"/>
              <a:t>for</a:t>
            </a:r>
            <a:r>
              <a:rPr lang="cs-CZ" b="0" dirty="0" smtClean="0"/>
              <a:t> </a:t>
            </a:r>
            <a:r>
              <a:rPr lang="cs-CZ" b="0" dirty="0" err="1" smtClean="0"/>
              <a:t>Research</a:t>
            </a:r>
            <a:r>
              <a:rPr lang="cs-CZ" b="0" dirty="0" smtClean="0"/>
              <a:t> and </a:t>
            </a:r>
            <a:r>
              <a:rPr lang="cs-CZ" b="0" dirty="0" err="1" smtClean="0"/>
              <a:t>Development</a:t>
            </a:r>
            <a:r>
              <a:rPr lang="cs-CZ" b="0" dirty="0" smtClean="0"/>
              <a:t>, </a:t>
            </a:r>
            <a:r>
              <a:rPr lang="cs-CZ" b="0" dirty="0" err="1" smtClean="0"/>
              <a:t>Faculty</a:t>
            </a:r>
            <a:r>
              <a:rPr lang="cs-CZ" b="0" dirty="0" smtClean="0"/>
              <a:t> </a:t>
            </a:r>
            <a:r>
              <a:rPr lang="cs-CZ" b="0" dirty="0" err="1" smtClean="0"/>
              <a:t>of</a:t>
            </a:r>
            <a:r>
              <a:rPr lang="cs-CZ" b="0" dirty="0" smtClean="0"/>
              <a:t> </a:t>
            </a:r>
            <a:r>
              <a:rPr lang="cs-CZ" b="0" dirty="0" err="1" smtClean="0"/>
              <a:t>Arts</a:t>
            </a:r>
            <a:r>
              <a:rPr lang="cs-CZ" b="0" dirty="0" smtClean="0"/>
              <a:t>, Masaryk </a:t>
            </a:r>
            <a:r>
              <a:rPr lang="cs-CZ" b="0" dirty="0" smtClean="0"/>
              <a:t>University</a:t>
            </a:r>
            <a:endParaRPr lang="cs-CZ" b="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92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 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Mgr. Marie </a:t>
            </a:r>
            <a:r>
              <a:rPr lang="cs-CZ" dirty="0" err="1" smtClean="0"/>
              <a:t>Zagorova</a:t>
            </a:r>
            <a:endParaRPr lang="cs-CZ" dirty="0" smtClean="0"/>
          </a:p>
          <a:p>
            <a:r>
              <a:rPr lang="cs-CZ" dirty="0" err="1" smtClean="0"/>
              <a:t>Studied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science and </a:t>
            </a:r>
            <a:r>
              <a:rPr lang="cs-CZ" dirty="0" err="1" smtClean="0"/>
              <a:t>Librarianship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Faculty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Arts</a:t>
            </a:r>
            <a:r>
              <a:rPr lang="cs-CZ" dirty="0" smtClean="0"/>
              <a:t>, Masaryk University.</a:t>
            </a:r>
          </a:p>
          <a:p>
            <a:r>
              <a:rPr lang="cs-CZ" dirty="0" err="1" smtClean="0"/>
              <a:t>Worked</a:t>
            </a:r>
            <a:r>
              <a:rPr lang="cs-CZ" dirty="0" smtClean="0"/>
              <a:t> in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Library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Faculty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4 </a:t>
            </a:r>
            <a:r>
              <a:rPr lang="cs-CZ" dirty="0" err="1" smtClean="0"/>
              <a:t>years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Started</a:t>
            </a:r>
            <a:r>
              <a:rPr lang="cs-CZ" dirty="0" smtClean="0"/>
              <a:t> </a:t>
            </a:r>
            <a:r>
              <a:rPr lang="cs-CZ" dirty="0" err="1" smtClean="0"/>
              <a:t>working</a:t>
            </a:r>
            <a:r>
              <a:rPr lang="cs-CZ" dirty="0" smtClean="0"/>
              <a:t> on ELIZA Project in 2013.</a:t>
            </a:r>
            <a:endParaRPr lang="cs-CZ" dirty="0"/>
          </a:p>
          <a:p>
            <a:r>
              <a:rPr lang="cs-CZ" dirty="0" err="1" smtClean="0"/>
              <a:t>Interested</a:t>
            </a:r>
            <a:r>
              <a:rPr lang="cs-CZ" dirty="0" smtClean="0"/>
              <a:t> in </a:t>
            </a:r>
            <a:r>
              <a:rPr lang="cs-CZ" dirty="0" err="1" smtClean="0"/>
              <a:t>digital</a:t>
            </a:r>
            <a:r>
              <a:rPr lang="cs-CZ" dirty="0" smtClean="0"/>
              <a:t> </a:t>
            </a:r>
            <a:r>
              <a:rPr lang="cs-CZ" dirty="0" err="1" smtClean="0"/>
              <a:t>libraries</a:t>
            </a:r>
            <a:r>
              <a:rPr lang="cs-CZ" dirty="0" smtClean="0"/>
              <a:t> and </a:t>
            </a:r>
            <a:r>
              <a:rPr lang="cs-CZ" dirty="0" err="1" smtClean="0"/>
              <a:t>electronic</a:t>
            </a:r>
            <a:r>
              <a:rPr lang="cs-CZ" dirty="0" smtClean="0"/>
              <a:t> </a:t>
            </a:r>
            <a:r>
              <a:rPr lang="cs-CZ" dirty="0" err="1" smtClean="0"/>
              <a:t>resources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37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ELIZA?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ELIZA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smtClean="0"/>
              <a:t>9</a:t>
            </a:r>
            <a:r>
              <a:rPr lang="cs-CZ" dirty="0" smtClean="0"/>
              <a:t> </a:t>
            </a:r>
            <a:r>
              <a:rPr lang="cs-CZ" dirty="0" err="1" smtClean="0"/>
              <a:t>projects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Czech Ministry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programme</a:t>
            </a:r>
            <a:r>
              <a:rPr lang="cs-CZ" dirty="0" smtClean="0"/>
              <a:t> LR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provides</a:t>
            </a:r>
            <a:r>
              <a:rPr lang="cs-CZ" dirty="0" smtClean="0"/>
              <a:t> </a:t>
            </a:r>
            <a:r>
              <a:rPr lang="cs-CZ" dirty="0" err="1" smtClean="0"/>
              <a:t>electronic</a:t>
            </a:r>
            <a:r>
              <a:rPr lang="cs-CZ" dirty="0" smtClean="0"/>
              <a:t> </a:t>
            </a:r>
            <a:r>
              <a:rPr lang="cs-CZ" dirty="0" err="1" smtClean="0"/>
              <a:t>resources</a:t>
            </a:r>
            <a:r>
              <a:rPr lang="cs-CZ" dirty="0" smtClean="0"/>
              <a:t> to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institutions</a:t>
            </a:r>
            <a:r>
              <a:rPr lang="cs-CZ" dirty="0" smtClean="0"/>
              <a:t>.</a:t>
            </a:r>
          </a:p>
          <a:p>
            <a:r>
              <a:rPr lang="cs-CZ" dirty="0" smtClean="0"/>
              <a:t>…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coordinated</a:t>
            </a:r>
            <a:r>
              <a:rPr lang="cs-CZ" dirty="0" smtClean="0"/>
              <a:t> by </a:t>
            </a:r>
            <a:r>
              <a:rPr lang="cs-CZ" dirty="0" err="1" smtClean="0"/>
              <a:t>Faculty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Arts</a:t>
            </a:r>
            <a:r>
              <a:rPr lang="cs-CZ" dirty="0" smtClean="0"/>
              <a:t>, MU</a:t>
            </a:r>
            <a:r>
              <a:rPr lang="cs-CZ" dirty="0" smtClean="0"/>
              <a:t>.</a:t>
            </a:r>
          </a:p>
          <a:p>
            <a:r>
              <a:rPr lang="cs-CZ" dirty="0"/>
              <a:t>…has </a:t>
            </a:r>
            <a:r>
              <a:rPr lang="cs-CZ" dirty="0" err="1"/>
              <a:t>project</a:t>
            </a:r>
            <a:r>
              <a:rPr lang="cs-CZ" dirty="0"/>
              <a:t> team </a:t>
            </a:r>
            <a:r>
              <a:rPr lang="cs-CZ" dirty="0" err="1"/>
              <a:t>of</a:t>
            </a:r>
            <a:r>
              <a:rPr lang="cs-CZ" dirty="0"/>
              <a:t> 4 </a:t>
            </a:r>
            <a:r>
              <a:rPr lang="cs-CZ" dirty="0" err="1"/>
              <a:t>members</a:t>
            </a:r>
            <a:r>
              <a:rPr lang="cs-CZ" dirty="0"/>
              <a:t>.</a:t>
            </a:r>
          </a:p>
          <a:p>
            <a:r>
              <a:rPr lang="cs-CZ" dirty="0" smtClean="0"/>
              <a:t>…</a:t>
            </a:r>
            <a:r>
              <a:rPr lang="cs-CZ" dirty="0" err="1" smtClean="0"/>
              <a:t>provides</a:t>
            </a:r>
            <a:r>
              <a:rPr lang="cs-CZ" dirty="0" smtClean="0"/>
              <a:t> </a:t>
            </a:r>
            <a:r>
              <a:rPr lang="cs-CZ" dirty="0" err="1" smtClean="0"/>
              <a:t>access</a:t>
            </a:r>
            <a:r>
              <a:rPr lang="cs-CZ" dirty="0" smtClean="0"/>
              <a:t> to 19 e-</a:t>
            </a:r>
            <a:r>
              <a:rPr lang="cs-CZ" dirty="0" err="1" smtClean="0"/>
              <a:t>resources</a:t>
            </a:r>
            <a:r>
              <a:rPr lang="cs-CZ" dirty="0" smtClean="0"/>
              <a:t>.</a:t>
            </a:r>
          </a:p>
          <a:p>
            <a:r>
              <a:rPr lang="cs-CZ" dirty="0" smtClean="0"/>
              <a:t>…</a:t>
            </a:r>
            <a:r>
              <a:rPr lang="cs-CZ" dirty="0" err="1" smtClean="0"/>
              <a:t>covers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access</a:t>
            </a:r>
            <a:r>
              <a:rPr lang="cs-CZ" dirty="0" smtClean="0"/>
              <a:t> 17 </a:t>
            </a:r>
            <a:r>
              <a:rPr lang="cs-CZ" dirty="0" err="1" smtClean="0"/>
              <a:t>institutions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whole</a:t>
            </a:r>
            <a:r>
              <a:rPr lang="cs-CZ" dirty="0" smtClean="0"/>
              <a:t> </a:t>
            </a:r>
            <a:r>
              <a:rPr lang="cs-CZ" dirty="0" err="1" smtClean="0"/>
              <a:t>Czechia</a:t>
            </a:r>
            <a:r>
              <a:rPr lang="cs-CZ" dirty="0" smtClean="0"/>
              <a:t>.</a:t>
            </a:r>
          </a:p>
          <a:p>
            <a:r>
              <a:rPr lang="cs-CZ" dirty="0" smtClean="0"/>
              <a:t>…</a:t>
            </a:r>
            <a:r>
              <a:rPr lang="cs-CZ" dirty="0" err="1" smtClean="0"/>
              <a:t>lasts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2013 to 2017, </a:t>
            </a:r>
            <a:r>
              <a:rPr lang="cs-CZ" dirty="0" err="1" smtClean="0"/>
              <a:t>with</a:t>
            </a:r>
            <a:r>
              <a:rPr lang="cs-CZ" dirty="0"/>
              <a:t> </a:t>
            </a:r>
            <a:r>
              <a:rPr lang="cs-CZ" dirty="0" err="1" smtClean="0"/>
              <a:t>access</a:t>
            </a:r>
            <a:r>
              <a:rPr lang="cs-CZ" dirty="0" smtClean="0"/>
              <a:t> to e-</a:t>
            </a:r>
            <a:r>
              <a:rPr lang="cs-CZ" dirty="0" err="1" smtClean="0"/>
              <a:t>resources</a:t>
            </a:r>
            <a:r>
              <a:rPr lang="cs-CZ" dirty="0" smtClean="0"/>
              <a:t> </a:t>
            </a:r>
            <a:r>
              <a:rPr lang="cs-CZ" dirty="0" err="1" smtClean="0"/>
              <a:t>till</a:t>
            </a:r>
            <a:r>
              <a:rPr lang="cs-CZ" dirty="0" smtClean="0"/>
              <a:t> 2018.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9468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067128" cy="1371600"/>
          </a:xfrm>
        </p:spPr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…</a:t>
            </a:r>
            <a:r>
              <a:rPr lang="cs-CZ" dirty="0" err="1" smtClean="0"/>
              <a:t>The</a:t>
            </a:r>
            <a:r>
              <a:rPr lang="cs-CZ" dirty="0" smtClean="0"/>
              <a:t> Ministry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redistributes</a:t>
            </a:r>
            <a:r>
              <a:rPr lang="cs-CZ" dirty="0" smtClean="0"/>
              <a:t> </a:t>
            </a:r>
            <a:r>
              <a:rPr lang="cs-CZ" dirty="0" err="1" smtClean="0"/>
              <a:t>funds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Union.</a:t>
            </a:r>
          </a:p>
          <a:p>
            <a:r>
              <a:rPr lang="cs-CZ" dirty="0" smtClean="0"/>
              <a:t>…</a:t>
            </a:r>
            <a:r>
              <a:rPr lang="cs-CZ" dirty="0" err="1" smtClean="0"/>
              <a:t>projects</a:t>
            </a:r>
            <a:r>
              <a:rPr lang="cs-CZ" dirty="0" smtClean="0"/>
              <a:t> are </a:t>
            </a: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2 and more </a:t>
            </a:r>
            <a:r>
              <a:rPr lang="cs-CZ" dirty="0" err="1" smtClean="0"/>
              <a:t>years</a:t>
            </a:r>
            <a:r>
              <a:rPr lang="cs-CZ" dirty="0" smtClean="0"/>
              <a:t>.</a:t>
            </a:r>
          </a:p>
          <a:p>
            <a:r>
              <a:rPr lang="cs-CZ" dirty="0" smtClean="0"/>
              <a:t>…Masaryk University </a:t>
            </a:r>
            <a:r>
              <a:rPr lang="cs-CZ" dirty="0" err="1" smtClean="0"/>
              <a:t>was</a:t>
            </a:r>
            <a:r>
              <a:rPr lang="cs-CZ" dirty="0" smtClean="0"/>
              <a:t> a leader in 3 </a:t>
            </a:r>
            <a:r>
              <a:rPr lang="cs-CZ" dirty="0" err="1" smtClean="0"/>
              <a:t>previous</a:t>
            </a:r>
            <a:r>
              <a:rPr lang="cs-CZ" dirty="0" smtClean="0"/>
              <a:t> </a:t>
            </a:r>
            <a:r>
              <a:rPr lang="cs-CZ" dirty="0" err="1" smtClean="0"/>
              <a:t>programmes</a:t>
            </a:r>
            <a:r>
              <a:rPr lang="cs-CZ" dirty="0" smtClean="0"/>
              <a:t>.</a:t>
            </a:r>
          </a:p>
          <a:p>
            <a:r>
              <a:rPr lang="cs-CZ" dirty="0" smtClean="0"/>
              <a:t>…</a:t>
            </a:r>
            <a:r>
              <a:rPr lang="en-US" dirty="0" smtClean="0"/>
              <a:t>the </a:t>
            </a:r>
            <a:r>
              <a:rPr lang="en-US" dirty="0"/>
              <a:t>proposal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en-US" dirty="0" err="1" smtClean="0"/>
              <a:t>submi</a:t>
            </a:r>
            <a:r>
              <a:rPr lang="cs-CZ" dirty="0" smtClean="0"/>
              <a:t>t</a:t>
            </a:r>
            <a:r>
              <a:rPr lang="en-US" dirty="0" smtClean="0"/>
              <a:t>ted in </a:t>
            </a:r>
            <a:r>
              <a:rPr lang="en-US" dirty="0"/>
              <a:t>January 2013, the project was approved in May 2013 and officially started in August </a:t>
            </a:r>
            <a:r>
              <a:rPr lang="en-US" dirty="0" smtClean="0"/>
              <a:t>2013</a:t>
            </a:r>
            <a:r>
              <a:rPr lang="cs-CZ" dirty="0" smtClean="0"/>
              <a:t>.</a:t>
            </a:r>
          </a:p>
          <a:p>
            <a:r>
              <a:rPr lang="cs-CZ" dirty="0" smtClean="0"/>
              <a:t>…</a:t>
            </a:r>
            <a:r>
              <a:rPr lang="cs-CZ" dirty="0" err="1" smtClean="0"/>
              <a:t>the</a:t>
            </a:r>
            <a:r>
              <a:rPr lang="cs-CZ" dirty="0" smtClean="0"/>
              <a:t> s</a:t>
            </a:r>
            <a:r>
              <a:rPr lang="en-US" dirty="0" err="1" smtClean="0"/>
              <a:t>ubsid</a:t>
            </a:r>
            <a:r>
              <a:rPr lang="cs-CZ" dirty="0" smtClean="0"/>
              <a:t>y</a:t>
            </a:r>
            <a:r>
              <a:rPr lang="en-US" dirty="0" smtClean="0"/>
              <a:t> </a:t>
            </a:r>
            <a:r>
              <a:rPr lang="en-US" dirty="0"/>
              <a:t>from the </a:t>
            </a:r>
            <a:r>
              <a:rPr lang="cs-CZ" dirty="0" smtClean="0"/>
              <a:t>M</a:t>
            </a:r>
            <a:r>
              <a:rPr lang="en-US" dirty="0" err="1" smtClean="0"/>
              <a:t>inistry</a:t>
            </a:r>
            <a:r>
              <a:rPr lang="cs-CZ" dirty="0" smtClean="0"/>
              <a:t> </a:t>
            </a:r>
            <a:r>
              <a:rPr lang="cs-CZ" dirty="0" err="1" smtClean="0"/>
              <a:t>covers</a:t>
            </a:r>
            <a:r>
              <a:rPr lang="cs-CZ" dirty="0" smtClean="0"/>
              <a:t> 75%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total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5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1371600"/>
          </a:xfrm>
        </p:spPr>
        <p:txBody>
          <a:bodyPr>
            <a:normAutofit/>
          </a:bodyPr>
          <a:lstStyle/>
          <a:p>
            <a:r>
              <a:rPr lang="cs-CZ" dirty="0" err="1"/>
              <a:t>participating</a:t>
            </a:r>
            <a:r>
              <a:rPr lang="cs-CZ" dirty="0"/>
              <a:t> </a:t>
            </a:r>
            <a:r>
              <a:rPr lang="cs-CZ" dirty="0" err="1" smtClean="0"/>
              <a:t>universities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507" y="1752600"/>
            <a:ext cx="5601386" cy="4373563"/>
          </a:xfrm>
        </p:spPr>
      </p:pic>
    </p:spTree>
    <p:extLst>
      <p:ext uri="{BB962C8B-B14F-4D97-AF65-F5344CB8AC3E}">
        <p14:creationId xmlns:p14="http://schemas.microsoft.com/office/powerpoint/2010/main" val="203053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371600"/>
          </a:xfrm>
        </p:spPr>
        <p:txBody>
          <a:bodyPr/>
          <a:lstStyle/>
          <a:p>
            <a:r>
              <a:rPr lang="cs-CZ" dirty="0" err="1" smtClean="0"/>
              <a:t>Participating</a:t>
            </a:r>
            <a:r>
              <a:rPr lang="cs-CZ" dirty="0" smtClean="0"/>
              <a:t> </a:t>
            </a:r>
            <a:r>
              <a:rPr lang="cs-CZ" dirty="0" err="1" smtClean="0"/>
              <a:t>institutions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060848"/>
            <a:ext cx="5544324" cy="3820058"/>
          </a:xfrm>
        </p:spPr>
      </p:pic>
    </p:spTree>
    <p:extLst>
      <p:ext uri="{BB962C8B-B14F-4D97-AF65-F5344CB8AC3E}">
        <p14:creationId xmlns:p14="http://schemas.microsoft.com/office/powerpoint/2010/main" val="349217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Fields</a:t>
            </a:r>
            <a:r>
              <a:rPr lang="cs-CZ" dirty="0" smtClean="0"/>
              <a:t> </a:t>
            </a:r>
            <a:r>
              <a:rPr lang="cs-CZ" dirty="0" err="1" smtClean="0"/>
              <a:t>covered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 smtClean="0"/>
              <a:t>ENGLISH AND AMERICAN STUDIES</a:t>
            </a:r>
          </a:p>
          <a:p>
            <a:r>
              <a:rPr lang="cs-CZ" sz="1600" dirty="0" smtClean="0"/>
              <a:t>(</a:t>
            </a:r>
            <a:r>
              <a:rPr lang="cs-CZ" sz="1600" dirty="0" err="1" smtClean="0"/>
              <a:t>Literature</a:t>
            </a:r>
            <a:r>
              <a:rPr lang="cs-CZ" sz="1600" dirty="0" smtClean="0"/>
              <a:t> Online, </a:t>
            </a:r>
            <a:r>
              <a:rPr lang="cs-CZ" sz="1600" dirty="0" err="1" smtClean="0"/>
              <a:t>Literature</a:t>
            </a:r>
            <a:r>
              <a:rPr lang="cs-CZ" sz="1600" dirty="0" smtClean="0"/>
              <a:t> </a:t>
            </a:r>
            <a:r>
              <a:rPr lang="cs-CZ" sz="1600" dirty="0" err="1" smtClean="0"/>
              <a:t>Resource</a:t>
            </a:r>
            <a:r>
              <a:rPr lang="cs-CZ" sz="1600" dirty="0" smtClean="0"/>
              <a:t> Centre)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 smtClean="0"/>
              <a:t>FILM STUDIES AND AUDIOVISUAL CULTURE</a:t>
            </a:r>
          </a:p>
          <a:p>
            <a:r>
              <a:rPr lang="cs-CZ" sz="1600" dirty="0" smtClean="0"/>
              <a:t>(</a:t>
            </a:r>
            <a:r>
              <a:rPr lang="cs-CZ" sz="1600" dirty="0" err="1" smtClean="0"/>
              <a:t>Film&amp;Television</a:t>
            </a:r>
            <a:r>
              <a:rPr lang="cs-CZ" sz="1600" dirty="0" smtClean="0"/>
              <a:t> </a:t>
            </a:r>
            <a:r>
              <a:rPr lang="cs-CZ" sz="1600" dirty="0" err="1" smtClean="0"/>
              <a:t>Literature</a:t>
            </a:r>
            <a:r>
              <a:rPr lang="cs-CZ" sz="1600" dirty="0" smtClean="0"/>
              <a:t> Index, Film </a:t>
            </a:r>
            <a:r>
              <a:rPr lang="cs-CZ" sz="1600" dirty="0" err="1" smtClean="0"/>
              <a:t>Indexes</a:t>
            </a:r>
            <a:r>
              <a:rPr lang="cs-CZ" sz="1600" dirty="0" smtClean="0"/>
              <a:t> </a:t>
            </a:r>
            <a:r>
              <a:rPr lang="cs-CZ" sz="1600" dirty="0" err="1" smtClean="0"/>
              <a:t>Online+FIAF</a:t>
            </a:r>
            <a:r>
              <a:rPr lang="cs-CZ" sz="1600" dirty="0" smtClean="0"/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 smtClean="0"/>
              <a:t>HISTORY OF ART</a:t>
            </a:r>
          </a:p>
          <a:p>
            <a:r>
              <a:rPr lang="cs-CZ" sz="1600" dirty="0" smtClean="0"/>
              <a:t>(Art Index </a:t>
            </a:r>
            <a:r>
              <a:rPr lang="cs-CZ" sz="1600" dirty="0" err="1" smtClean="0"/>
              <a:t>Retrospective</a:t>
            </a:r>
            <a:r>
              <a:rPr lang="cs-CZ" sz="1600" dirty="0" smtClean="0"/>
              <a:t>, Art Source, Oxford Art Online, Art and Design </a:t>
            </a:r>
            <a:r>
              <a:rPr lang="cs-CZ" sz="1600" dirty="0" err="1" smtClean="0"/>
              <a:t>Coll</a:t>
            </a:r>
            <a:r>
              <a:rPr lang="cs-CZ" sz="1600" dirty="0" smtClean="0"/>
              <a:t>.)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 smtClean="0"/>
              <a:t>CLASSICAL AND RELIGIOUS STUDIES</a:t>
            </a:r>
          </a:p>
          <a:p>
            <a:r>
              <a:rPr lang="cs-CZ" sz="1600" dirty="0" smtClean="0"/>
              <a:t>(</a:t>
            </a:r>
            <a:r>
              <a:rPr lang="cs-CZ" sz="1600" dirty="0" err="1" smtClean="0"/>
              <a:t>Brepolis</a:t>
            </a:r>
            <a:r>
              <a:rPr lang="cs-CZ" sz="1600" dirty="0" smtClean="0"/>
              <a:t>, ATLA, TLG, </a:t>
            </a:r>
            <a:r>
              <a:rPr lang="cs-CZ" sz="1600" dirty="0" err="1" smtClean="0"/>
              <a:t>L‘Année</a:t>
            </a:r>
            <a:r>
              <a:rPr lang="cs-CZ" sz="1600" dirty="0" smtClean="0"/>
              <a:t> </a:t>
            </a:r>
            <a:r>
              <a:rPr lang="cs-CZ" sz="1600" dirty="0" err="1" smtClean="0"/>
              <a:t>Philologique</a:t>
            </a:r>
            <a:r>
              <a:rPr lang="cs-CZ" sz="1600" dirty="0" smtClean="0"/>
              <a:t>, HNC)</a:t>
            </a:r>
            <a:endParaRPr lang="cs-CZ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 smtClean="0"/>
              <a:t>LAW STUDIES</a:t>
            </a:r>
          </a:p>
          <a:p>
            <a:r>
              <a:rPr lang="cs-CZ" sz="1600" dirty="0" smtClean="0"/>
              <a:t>(</a:t>
            </a:r>
            <a:r>
              <a:rPr lang="cs-CZ" sz="1600" dirty="0" err="1" smtClean="0"/>
              <a:t>Hein</a:t>
            </a:r>
            <a:r>
              <a:rPr lang="cs-CZ" sz="1600" dirty="0" smtClean="0"/>
              <a:t>, Oxford and </a:t>
            </a:r>
            <a:r>
              <a:rPr lang="cs-CZ" sz="1600" dirty="0" err="1" smtClean="0"/>
              <a:t>Kluwer</a:t>
            </a:r>
            <a:r>
              <a:rPr lang="cs-CZ" sz="1600" dirty="0" smtClean="0"/>
              <a:t> </a:t>
            </a:r>
            <a:r>
              <a:rPr lang="cs-CZ" sz="1600" dirty="0" err="1" smtClean="0"/>
              <a:t>Law</a:t>
            </a:r>
            <a:r>
              <a:rPr lang="cs-CZ" sz="1600" dirty="0" smtClean="0"/>
              <a:t> </a:t>
            </a:r>
            <a:r>
              <a:rPr lang="cs-CZ" sz="1600" dirty="0" err="1" smtClean="0"/>
              <a:t>Journals</a:t>
            </a:r>
            <a:r>
              <a:rPr lang="cs-CZ" sz="1600" dirty="0" smtClean="0"/>
              <a:t>, Beck, </a:t>
            </a:r>
            <a:r>
              <a:rPr lang="cs-CZ" sz="1600" dirty="0" err="1" smtClean="0"/>
              <a:t>Westlaw</a:t>
            </a:r>
            <a:r>
              <a:rPr lang="cs-CZ" sz="1600" dirty="0" smtClean="0"/>
              <a:t>, IEL)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2642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ENGLISH AND AMERICAN </a:t>
            </a:r>
            <a:r>
              <a:rPr lang="cs-CZ" dirty="0" smtClean="0"/>
              <a:t>STUDIES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u="sng" dirty="0" err="1" smtClean="0"/>
              <a:t>Literature</a:t>
            </a:r>
            <a:r>
              <a:rPr lang="cs-CZ" u="sng" dirty="0" smtClean="0"/>
              <a:t> Online: </a:t>
            </a:r>
            <a:r>
              <a:rPr lang="en-US" dirty="0" smtClean="0"/>
              <a:t>digital </a:t>
            </a:r>
            <a:r>
              <a:rPr lang="en-US" dirty="0"/>
              <a:t>library with more than 300,000 full-text searchable works of English and American poetry, drama and prose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r>
              <a:rPr lang="cs-CZ" u="sng" dirty="0" err="1" smtClean="0"/>
              <a:t>Literature</a:t>
            </a:r>
            <a:r>
              <a:rPr lang="cs-CZ" u="sng" dirty="0" smtClean="0"/>
              <a:t> </a:t>
            </a:r>
            <a:r>
              <a:rPr lang="cs-CZ" u="sng" dirty="0" err="1" smtClean="0"/>
              <a:t>Resource</a:t>
            </a:r>
            <a:r>
              <a:rPr lang="cs-CZ" u="sng" dirty="0" smtClean="0"/>
              <a:t> Center: </a:t>
            </a:r>
            <a:r>
              <a:rPr lang="cs-CZ" dirty="0" smtClean="0"/>
              <a:t>b</a:t>
            </a:r>
            <a:r>
              <a:rPr lang="en-US" dirty="0" err="1" smtClean="0"/>
              <a:t>iographic</a:t>
            </a:r>
            <a:r>
              <a:rPr lang="en-US" dirty="0"/>
              <a:t>, bibliographic and contextual information about more than 145,000 </a:t>
            </a:r>
            <a:r>
              <a:rPr lang="en-US" dirty="0" smtClean="0"/>
              <a:t>authors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22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FILM STUDIES AND AUDIOVISUAL </a:t>
            </a:r>
            <a:r>
              <a:rPr lang="cs-CZ" dirty="0" smtClean="0"/>
              <a:t>CULTURE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u="sng" dirty="0" err="1" smtClean="0"/>
              <a:t>Film&amp;Television</a:t>
            </a:r>
            <a:r>
              <a:rPr lang="cs-CZ" u="sng" dirty="0" smtClean="0"/>
              <a:t> </a:t>
            </a:r>
            <a:r>
              <a:rPr lang="cs-CZ" u="sng" dirty="0" err="1"/>
              <a:t>Literature</a:t>
            </a:r>
            <a:r>
              <a:rPr lang="cs-CZ" u="sng" dirty="0"/>
              <a:t> </a:t>
            </a:r>
            <a:r>
              <a:rPr lang="cs-CZ" u="sng" dirty="0" smtClean="0"/>
              <a:t>Index: </a:t>
            </a:r>
            <a:r>
              <a:rPr lang="cs-CZ" dirty="0" smtClean="0"/>
              <a:t>full-text </a:t>
            </a:r>
            <a:r>
              <a:rPr lang="cs-CZ" dirty="0"/>
              <a:t>and </a:t>
            </a:r>
            <a:r>
              <a:rPr lang="cs-CZ" dirty="0" err="1"/>
              <a:t>bibliographic</a:t>
            </a:r>
            <a:r>
              <a:rPr lang="cs-CZ" dirty="0"/>
              <a:t> </a:t>
            </a:r>
            <a:r>
              <a:rPr lang="cs-CZ" dirty="0" smtClean="0"/>
              <a:t>database, </a:t>
            </a:r>
            <a:r>
              <a:rPr lang="en-US" dirty="0"/>
              <a:t>which includes full </a:t>
            </a:r>
            <a:r>
              <a:rPr lang="en-US" dirty="0" smtClean="0"/>
              <a:t>text</a:t>
            </a:r>
            <a:r>
              <a:rPr lang="cs-CZ" dirty="0" smtClean="0"/>
              <a:t>s</a:t>
            </a:r>
            <a:r>
              <a:rPr lang="en-US" dirty="0" smtClean="0"/>
              <a:t> </a:t>
            </a:r>
            <a:r>
              <a:rPr lang="en-US" dirty="0"/>
              <a:t>for more than 100 journals and 100 </a:t>
            </a:r>
            <a:r>
              <a:rPr lang="en-US" dirty="0" smtClean="0"/>
              <a:t>books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u="sng" dirty="0"/>
              <a:t>Film </a:t>
            </a:r>
            <a:r>
              <a:rPr lang="cs-CZ" u="sng" dirty="0" err="1"/>
              <a:t>Indexes</a:t>
            </a:r>
            <a:r>
              <a:rPr lang="cs-CZ" u="sng" dirty="0"/>
              <a:t> </a:t>
            </a:r>
            <a:r>
              <a:rPr lang="cs-CZ" u="sng" dirty="0" err="1" smtClean="0"/>
              <a:t>Online+FIAF</a:t>
            </a:r>
            <a:r>
              <a:rPr lang="cs-CZ" u="sng" dirty="0" smtClean="0"/>
              <a:t>: </a:t>
            </a:r>
            <a:r>
              <a:rPr lang="en-US" dirty="0"/>
              <a:t>A set of three major databases in the area of </a:t>
            </a:r>
            <a:r>
              <a:rPr lang="en-US" dirty="0" smtClean="0"/>
              <a:t>film</a:t>
            </a:r>
            <a:r>
              <a:rPr lang="cs-CZ" dirty="0"/>
              <a:t> (</a:t>
            </a:r>
            <a:r>
              <a:rPr lang="cs-CZ" dirty="0" err="1"/>
              <a:t>American</a:t>
            </a:r>
            <a:r>
              <a:rPr lang="cs-CZ" dirty="0"/>
              <a:t> Film Institute </a:t>
            </a:r>
            <a:r>
              <a:rPr lang="cs-CZ" dirty="0" err="1" smtClean="0"/>
              <a:t>Catalog</a:t>
            </a:r>
            <a:r>
              <a:rPr lang="cs-CZ" dirty="0" smtClean="0"/>
              <a:t> – film </a:t>
            </a:r>
            <a:r>
              <a:rPr lang="cs-CZ" dirty="0" err="1" smtClean="0"/>
              <a:t>records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/>
              <a:t> 1893 to 1972; </a:t>
            </a:r>
            <a:r>
              <a:rPr lang="cs-CZ" dirty="0" err="1"/>
              <a:t>The</a:t>
            </a:r>
            <a:r>
              <a:rPr lang="cs-CZ" dirty="0"/>
              <a:t> FIAF International Film Archive Database </a:t>
            </a:r>
            <a:r>
              <a:rPr lang="cs-CZ" dirty="0" smtClean="0"/>
              <a:t>– </a:t>
            </a:r>
            <a:r>
              <a:rPr lang="cs-CZ" dirty="0" err="1" smtClean="0"/>
              <a:t>bibliographic</a:t>
            </a:r>
            <a:r>
              <a:rPr lang="cs-CZ" dirty="0" smtClean="0"/>
              <a:t> and </a:t>
            </a:r>
            <a:r>
              <a:rPr lang="cs-CZ" dirty="0" err="1"/>
              <a:t>factual</a:t>
            </a:r>
            <a:r>
              <a:rPr lang="cs-CZ" dirty="0"/>
              <a:t> </a:t>
            </a:r>
            <a:r>
              <a:rPr lang="cs-CZ" dirty="0" smtClean="0"/>
              <a:t>database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US" dirty="0"/>
              <a:t>127 film archives from more than 65 </a:t>
            </a:r>
            <a:r>
              <a:rPr lang="en-US" dirty="0" smtClean="0"/>
              <a:t>countries</a:t>
            </a:r>
            <a:r>
              <a:rPr lang="cs-CZ" dirty="0"/>
              <a:t>; Film Index </a:t>
            </a:r>
            <a:r>
              <a:rPr lang="cs-CZ" dirty="0" smtClean="0"/>
              <a:t>International - </a:t>
            </a:r>
            <a:r>
              <a:rPr lang="en-US" dirty="0"/>
              <a:t>detailed records on films from 170 countries from the first silent films to </a:t>
            </a:r>
            <a:r>
              <a:rPr lang="en-US" dirty="0" smtClean="0"/>
              <a:t>present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87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803</TotalTime>
  <Words>817</Words>
  <Application>Microsoft Office PowerPoint</Application>
  <PresentationFormat>Předvádění na obrazovce (4:3)</PresentationFormat>
  <Paragraphs>525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Základní</vt:lpstr>
      <vt:lpstr>Project ELIZA LR1307</vt:lpstr>
      <vt:lpstr>Who am i?</vt:lpstr>
      <vt:lpstr>What is ELIZA?</vt:lpstr>
      <vt:lpstr>How does it work?</vt:lpstr>
      <vt:lpstr>participating universities</vt:lpstr>
      <vt:lpstr>Participating institutions</vt:lpstr>
      <vt:lpstr>Fields covered</vt:lpstr>
      <vt:lpstr>ENGLISH AND AMERICAN STUDIES</vt:lpstr>
      <vt:lpstr>FILM STUDIES AND AUDIOVISUAL CULTURE</vt:lpstr>
      <vt:lpstr>HISTORY OF ART</vt:lpstr>
      <vt:lpstr>CLASSICAL AND RELIGIOUS STUDIES</vt:lpstr>
      <vt:lpstr>Access to e-resources</vt:lpstr>
      <vt:lpstr>Access to e-resources</vt:lpstr>
      <vt:lpstr>Access to e-resources</vt:lpstr>
      <vt:lpstr>Access to e-resources</vt:lpstr>
      <vt:lpstr>Access to e-resources</vt:lpstr>
      <vt:lpstr>What else?</vt:lpstr>
      <vt:lpstr>Future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ELIZA LR1307</dc:title>
  <dc:creator>Marie Zagorová</dc:creator>
  <cp:lastModifiedBy>Marie Zagorová</cp:lastModifiedBy>
  <cp:revision>29</cp:revision>
  <dcterms:created xsi:type="dcterms:W3CDTF">2016-08-25T06:25:49Z</dcterms:created>
  <dcterms:modified xsi:type="dcterms:W3CDTF">2016-08-30T07:36:01Z</dcterms:modified>
</cp:coreProperties>
</file>